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8" r:id="rId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80" d="100"/>
          <a:sy n="80" d="100"/>
        </p:scale>
        <p:origin x="-216" y="-7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5AABB24B-74CE-4B71-9F9D-9E10592DB5C9}" type="datetimeFigureOut">
              <a:rPr lang="en-US" smtClean="0"/>
              <a:pPr/>
              <a:t>7/19/2011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06759B5-F119-47BA-B322-C80D46E9E519}"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AABB24B-74CE-4B71-9F9D-9E10592DB5C9}" type="datetimeFigureOut">
              <a:rPr lang="en-US" smtClean="0"/>
              <a:pPr/>
              <a:t>7/19/2011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06759B5-F119-47BA-B322-C80D46E9E519}"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AABB24B-74CE-4B71-9F9D-9E10592DB5C9}" type="datetimeFigureOut">
              <a:rPr lang="en-US" smtClean="0"/>
              <a:pPr/>
              <a:t>7/19/2011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06759B5-F119-47BA-B322-C80D46E9E519}"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AABB24B-74CE-4B71-9F9D-9E10592DB5C9}" type="datetimeFigureOut">
              <a:rPr lang="en-US" smtClean="0"/>
              <a:pPr/>
              <a:t>7/19/2011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06759B5-F119-47BA-B322-C80D46E9E519}"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AABB24B-74CE-4B71-9F9D-9E10592DB5C9}" type="datetimeFigureOut">
              <a:rPr lang="en-US" smtClean="0"/>
              <a:pPr/>
              <a:t>7/19/2011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06759B5-F119-47BA-B322-C80D46E9E519}"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5AABB24B-74CE-4B71-9F9D-9E10592DB5C9}" type="datetimeFigureOut">
              <a:rPr lang="en-US" smtClean="0"/>
              <a:pPr/>
              <a:t>7/19/2011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06759B5-F119-47BA-B322-C80D46E9E519}"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5AABB24B-74CE-4B71-9F9D-9E10592DB5C9}" type="datetimeFigureOut">
              <a:rPr lang="en-US" smtClean="0"/>
              <a:pPr/>
              <a:t>7/19/2011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06759B5-F119-47BA-B322-C80D46E9E519}"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5AABB24B-74CE-4B71-9F9D-9E10592DB5C9}" type="datetimeFigureOut">
              <a:rPr lang="en-US" smtClean="0"/>
              <a:pPr/>
              <a:t>7/19/2011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06759B5-F119-47BA-B322-C80D46E9E519}"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AABB24B-74CE-4B71-9F9D-9E10592DB5C9}" type="datetimeFigureOut">
              <a:rPr lang="en-US" smtClean="0"/>
              <a:pPr/>
              <a:t>7/19/2011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06759B5-F119-47BA-B322-C80D46E9E519}"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AABB24B-74CE-4B71-9F9D-9E10592DB5C9}" type="datetimeFigureOut">
              <a:rPr lang="en-US" smtClean="0"/>
              <a:pPr/>
              <a:t>7/19/2011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06759B5-F119-47BA-B322-C80D46E9E519}"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AABB24B-74CE-4B71-9F9D-9E10592DB5C9}" type="datetimeFigureOut">
              <a:rPr lang="en-US" smtClean="0"/>
              <a:pPr/>
              <a:t>7/19/2011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06759B5-F119-47BA-B322-C80D46E9E519}"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AABB24B-74CE-4B71-9F9D-9E10592DB5C9}" type="datetimeFigureOut">
              <a:rPr lang="en-US" smtClean="0"/>
              <a:pPr/>
              <a:t>7/19/2011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06759B5-F119-47BA-B322-C80D46E9E519}"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403" name="Rectangle 19"/>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grpSp>
        <p:nvGrpSpPr>
          <p:cNvPr id="16385" name="Group 1"/>
          <p:cNvGrpSpPr>
            <a:grpSpLocks/>
          </p:cNvGrpSpPr>
          <p:nvPr/>
        </p:nvGrpSpPr>
        <p:grpSpPr bwMode="auto">
          <a:xfrm>
            <a:off x="112314" y="152401"/>
            <a:ext cx="8879132" cy="6400731"/>
            <a:chOff x="547" y="570"/>
            <a:chExt cx="15062" cy="10915"/>
          </a:xfrm>
        </p:grpSpPr>
        <p:sp>
          <p:nvSpPr>
            <p:cNvPr id="16402" name="AutoShape 18"/>
            <p:cNvSpPr>
              <a:spLocks noChangeArrowheads="1"/>
            </p:cNvSpPr>
            <p:nvPr/>
          </p:nvSpPr>
          <p:spPr bwMode="auto">
            <a:xfrm>
              <a:off x="2942" y="570"/>
              <a:ext cx="10341" cy="1559"/>
            </a:xfrm>
            <a:prstGeom prst="flowChartPreparation">
              <a:avLst/>
            </a:prstGeom>
            <a:solidFill>
              <a:schemeClr val="accent3">
                <a:lumMod val="60000"/>
                <a:lumOff val="40000"/>
              </a:schemeClr>
            </a:solidFill>
            <a:ln w="19050">
              <a:solidFill>
                <a:schemeClr val="accent3">
                  <a:lumMod val="60000"/>
                  <a:lumOff val="40000"/>
                </a:schemeClr>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100" b="1" i="1"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What is Local Immigration Partnership (LIP)</a:t>
              </a:r>
              <a:endParaRPr kumimoji="0" lang="en-US" sz="10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1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LIP is CIC project in partnership with MCI and City of Toronto </a:t>
              </a:r>
              <a:r>
                <a:rPr kumimoji="0" lang="en-US" sz="1100" b="1" i="1"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to identify groups that will coordinate and enhance local and regional level service delivery to new immigrants </a:t>
              </a:r>
              <a:r>
                <a:rPr kumimoji="0" lang="en-US" sz="11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while promoting improvements and efficient use of resources</a:t>
              </a:r>
              <a:endParaRPr kumimoji="0" lang="en-US" sz="1800" b="0" i="0" u="none" strike="noStrike" cap="none" normalizeH="0" baseline="0" dirty="0" smtClean="0">
                <a:ln>
                  <a:noFill/>
                </a:ln>
                <a:solidFill>
                  <a:schemeClr val="tx1"/>
                </a:solidFill>
                <a:effectLst/>
                <a:latin typeface="Arial" pitchFamily="34" charset="0"/>
              </a:endParaRPr>
            </a:p>
          </p:txBody>
        </p:sp>
        <p:sp>
          <p:nvSpPr>
            <p:cNvPr id="16401" name="Text Box 17"/>
            <p:cNvSpPr txBox="1">
              <a:spLocks noChangeArrowheads="1"/>
            </p:cNvSpPr>
            <p:nvPr/>
          </p:nvSpPr>
          <p:spPr bwMode="auto">
            <a:xfrm>
              <a:off x="5268" y="2389"/>
              <a:ext cx="5805" cy="520"/>
            </a:xfrm>
            <a:prstGeom prst="rect">
              <a:avLst/>
            </a:prstGeom>
            <a:solidFill>
              <a:schemeClr val="bg2"/>
            </a:solidFill>
            <a:ln w="19050">
              <a:headEnd/>
              <a:tailEnd/>
            </a:ln>
          </p:spPr>
          <p:style>
            <a:lnRef idx="2">
              <a:schemeClr val="accent1"/>
            </a:lnRef>
            <a:fillRef idx="1">
              <a:schemeClr val="lt1"/>
            </a:fillRef>
            <a:effectRef idx="0">
              <a:schemeClr val="accent1"/>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100" b="1"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There are two phases of this project</a:t>
              </a:r>
              <a:endParaRPr kumimoji="0" lang="en-US" sz="1800" b="0" i="0" u="none" strike="noStrike" cap="none" normalizeH="0" baseline="0" dirty="0" smtClean="0">
                <a:ln>
                  <a:noFill/>
                </a:ln>
                <a:solidFill>
                  <a:schemeClr val="tx1"/>
                </a:solidFill>
                <a:effectLst/>
                <a:latin typeface="Arial" pitchFamily="34" charset="0"/>
              </a:endParaRPr>
            </a:p>
          </p:txBody>
        </p:sp>
        <p:sp>
          <p:nvSpPr>
            <p:cNvPr id="16400" name="Text Box 16"/>
            <p:cNvSpPr txBox="1">
              <a:spLocks noChangeArrowheads="1"/>
            </p:cNvSpPr>
            <p:nvPr/>
          </p:nvSpPr>
          <p:spPr bwMode="auto">
            <a:xfrm>
              <a:off x="1003" y="3014"/>
              <a:ext cx="14089" cy="675"/>
            </a:xfrm>
            <a:prstGeom prst="rect">
              <a:avLst/>
            </a:prstGeom>
            <a:solidFill>
              <a:schemeClr val="bg2">
                <a:lumMod val="90000"/>
              </a:schemeClr>
            </a:solidFill>
            <a:ln>
              <a:solidFill>
                <a:schemeClr val="accent3">
                  <a:lumMod val="40000"/>
                  <a:lumOff val="60000"/>
                </a:schemeClr>
              </a:solidFill>
              <a:headEnd/>
              <a:tailEnd/>
            </a:ln>
          </p:spPr>
          <p:style>
            <a:lnRef idx="2">
              <a:schemeClr val="accent5"/>
            </a:lnRef>
            <a:fillRef idx="1">
              <a:schemeClr val="lt1"/>
            </a:fillRef>
            <a:effectRef idx="0">
              <a:schemeClr val="accent5"/>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100" b="1"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Phase 1: 	Planning and Coordination Phase (from Oct 2009 to Sep 2010)</a:t>
              </a:r>
              <a:endParaRPr kumimoji="0" lang="en-US" sz="1000" b="0" i="0" u="none" strike="noStrike" cap="none" normalizeH="0" baseline="0" dirty="0" smtClean="0">
                <a:ln>
                  <a:noFill/>
                </a:ln>
                <a:solidFill>
                  <a:schemeClr val="tx1"/>
                </a:solidFill>
                <a:effectLst/>
                <a:latin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11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Outreach, identifying groups, partnership development with multiple stakeholders and the development of local settlement</a:t>
              </a:r>
              <a:r>
                <a:rPr kumimoji="0" lang="en-US" sz="1100" b="1"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a:t>
              </a:r>
              <a:r>
                <a:rPr kumimoji="0" lang="en-US" sz="11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strategy </a:t>
              </a:r>
              <a:endParaRPr kumimoji="0" lang="en-US" sz="1800" b="0" i="0" u="none" strike="noStrike" cap="none" normalizeH="0" baseline="0" dirty="0" smtClean="0">
                <a:ln>
                  <a:noFill/>
                </a:ln>
                <a:solidFill>
                  <a:schemeClr val="tx1"/>
                </a:solidFill>
                <a:effectLst/>
                <a:latin typeface="Arial" pitchFamily="34" charset="0"/>
              </a:endParaRPr>
            </a:p>
          </p:txBody>
        </p:sp>
        <p:sp>
          <p:nvSpPr>
            <p:cNvPr id="16399" name="AutoShape 15"/>
            <p:cNvSpPr>
              <a:spLocks noChangeArrowheads="1"/>
            </p:cNvSpPr>
            <p:nvPr/>
          </p:nvSpPr>
          <p:spPr bwMode="auto">
            <a:xfrm>
              <a:off x="2663" y="3738"/>
              <a:ext cx="10490" cy="1120"/>
            </a:xfrm>
            <a:prstGeom prst="upArrowCallout">
              <a:avLst>
                <a:gd name="adj1" fmla="val 272348"/>
                <a:gd name="adj2" fmla="val 272348"/>
                <a:gd name="adj3" fmla="val 16667"/>
                <a:gd name="adj4" fmla="val 66667"/>
              </a:avLst>
            </a:prstGeom>
            <a:solidFill>
              <a:schemeClr val="accent3">
                <a:lumMod val="20000"/>
                <a:lumOff val="80000"/>
              </a:schemeClr>
            </a:solidFill>
            <a:ln>
              <a:solidFill>
                <a:schemeClr val="accent3">
                  <a:lumMod val="60000"/>
                  <a:lumOff val="40000"/>
                </a:schemeClr>
              </a:solidFill>
              <a:headEnd/>
              <a:tailEnd/>
            </a:ln>
          </p:spPr>
          <p:style>
            <a:lnRef idx="2">
              <a:schemeClr val="accent5">
                <a:shade val="50000"/>
              </a:schemeClr>
            </a:lnRef>
            <a:fillRef idx="1">
              <a:schemeClr val="accent5"/>
            </a:fillRef>
            <a:effectRef idx="0">
              <a:schemeClr val="accent5"/>
            </a:effectRef>
            <a:fontRef idx="minor">
              <a:schemeClr val="lt1"/>
            </a:fontRef>
          </p:style>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100" b="1"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How to participate?</a:t>
              </a:r>
              <a:endParaRPr kumimoji="0" lang="en-US" sz="1100" b="0" i="0" u="none" strike="noStrike" cap="none" normalizeH="0" baseline="0" dirty="0" smtClean="0">
                <a:ln>
                  <a:noFill/>
                </a:ln>
                <a:solidFill>
                  <a:schemeClr val="tx1"/>
                </a:solidFill>
                <a:effectLst/>
                <a:latin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1100" b="1"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Following are the three ways for the stakeholders to participate in this phase of LIP project</a:t>
              </a:r>
              <a:endParaRPr kumimoji="0" lang="en-US" sz="1800" b="0" i="0" u="none" strike="noStrike" cap="none" normalizeH="0" baseline="0" dirty="0" smtClean="0">
                <a:ln>
                  <a:noFill/>
                </a:ln>
                <a:solidFill>
                  <a:schemeClr val="tx1"/>
                </a:solidFill>
                <a:effectLst/>
                <a:latin typeface="Arial" pitchFamily="34" charset="0"/>
              </a:endParaRPr>
            </a:p>
          </p:txBody>
        </p:sp>
        <p:sp>
          <p:nvSpPr>
            <p:cNvPr id="16398" name="Text Box 14"/>
            <p:cNvSpPr txBox="1">
              <a:spLocks noChangeArrowheads="1"/>
            </p:cNvSpPr>
            <p:nvPr/>
          </p:nvSpPr>
          <p:spPr bwMode="auto">
            <a:xfrm>
              <a:off x="615" y="5235"/>
              <a:ext cx="4524" cy="3781"/>
            </a:xfrm>
            <a:prstGeom prst="rect">
              <a:avLst/>
            </a:prstGeom>
            <a:ln>
              <a:headEnd/>
              <a:tailEnd/>
            </a:ln>
            <a:effectLst>
              <a:outerShdw blurRad="50800" dist="38100" dir="2700000" algn="tl" rotWithShape="0">
                <a:prstClr val="black">
                  <a:alpha val="40000"/>
                </a:prstClr>
              </a:outerShdw>
            </a:effectLst>
          </p:spPr>
          <p:style>
            <a:lnRef idx="1">
              <a:schemeClr val="dk1"/>
            </a:lnRef>
            <a:fillRef idx="2">
              <a:schemeClr val="dk1"/>
            </a:fillRef>
            <a:effectRef idx="1">
              <a:schemeClr val="dk1"/>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100" b="1"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Partnership Council (PC)</a:t>
              </a:r>
              <a:endParaRPr kumimoji="0" lang="en-US" sz="10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100" b="1"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PC role:  </a:t>
              </a:r>
              <a:r>
                <a:rPr kumimoji="0" lang="en-US" sz="10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Governance structure, strategic direction and review of recommendations from workgroup and community forum </a:t>
              </a:r>
              <a:endParaRPr kumimoji="0" lang="en-US" sz="10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000" b="1"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PC Meetings:</a:t>
              </a:r>
              <a:r>
                <a:rPr kumimoji="0" lang="en-US" sz="10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Eight Partnership meetings will be held during Phase 1. </a:t>
              </a:r>
              <a:endParaRPr kumimoji="0" lang="en-US" sz="10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000" b="1"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PC Composition: </a:t>
              </a:r>
              <a:r>
                <a:rPr kumimoji="0" lang="en-US" sz="10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Participants are the agencies who agreed to be partners. Other agencies having interest in the integration of newcomers in Toronto East area can also participate and their intention will be forwarded to PC for endorsement</a:t>
              </a:r>
              <a:r>
                <a:rPr kumimoji="0" lang="en-US" sz="11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a:t>
              </a:r>
              <a:endParaRPr kumimoji="0" lang="en-US" sz="1800" b="0" i="0" u="none" strike="noStrike" cap="none" normalizeH="0" baseline="0" dirty="0" smtClean="0">
                <a:ln>
                  <a:noFill/>
                </a:ln>
                <a:solidFill>
                  <a:schemeClr val="tx1"/>
                </a:solidFill>
                <a:effectLst/>
                <a:latin typeface="Arial" pitchFamily="34" charset="0"/>
              </a:endParaRPr>
            </a:p>
          </p:txBody>
        </p:sp>
        <p:sp>
          <p:nvSpPr>
            <p:cNvPr id="16397" name="Text Box 13"/>
            <p:cNvSpPr txBox="1">
              <a:spLocks noChangeArrowheads="1"/>
            </p:cNvSpPr>
            <p:nvPr/>
          </p:nvSpPr>
          <p:spPr bwMode="auto">
            <a:xfrm>
              <a:off x="5785" y="5235"/>
              <a:ext cx="4757" cy="3781"/>
            </a:xfrm>
            <a:prstGeom prst="rect">
              <a:avLst/>
            </a:prstGeom>
            <a:ln>
              <a:headEnd/>
              <a:tailEnd/>
            </a:ln>
            <a:effectLst>
              <a:outerShdw blurRad="50800" dist="38100" dir="2700000" algn="tl" rotWithShape="0">
                <a:prstClr val="black">
                  <a:alpha val="40000"/>
                </a:prstClr>
              </a:outerShdw>
            </a:effectLst>
          </p:spPr>
          <p:style>
            <a:lnRef idx="1">
              <a:schemeClr val="dk1"/>
            </a:lnRef>
            <a:fillRef idx="2">
              <a:schemeClr val="dk1"/>
            </a:fillRef>
            <a:effectRef idx="1">
              <a:schemeClr val="dk1"/>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100" b="1"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Community Forums </a:t>
              </a:r>
              <a:endParaRPr kumimoji="0" lang="en-US" sz="10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0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Two broad community forums will be held.</a:t>
              </a:r>
              <a:endParaRPr kumimoji="0" lang="en-US" sz="10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000" b="1"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Who will be there?</a:t>
              </a:r>
              <a:endParaRPr kumimoji="0" lang="en-US" sz="10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n-US" sz="10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Settlement and non-settlement agencies</a:t>
              </a:r>
              <a:endParaRPr kumimoji="0" lang="en-US" sz="10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n-US" sz="10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Service providers</a:t>
              </a:r>
              <a:endParaRPr kumimoji="0" lang="en-US" sz="10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n-US" sz="10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Ethno-specific or community groups interested in newcomers</a:t>
              </a:r>
              <a:endParaRPr kumimoji="0" lang="en-US" sz="10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n-US" sz="10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Faith based groups</a:t>
              </a:r>
              <a:endParaRPr kumimoji="0" lang="en-US" sz="10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n-US" sz="10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Volunteer settlement groups</a:t>
              </a:r>
              <a:endParaRPr kumimoji="0" lang="en-US" sz="10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n-US" sz="10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Youth/Women/Seniors representatives</a:t>
              </a:r>
              <a:endParaRPr kumimoji="0" lang="en-US" sz="10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n-US" sz="10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Employers/BIAs</a:t>
              </a:r>
              <a:endParaRPr kumimoji="0" lang="en-US" sz="10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n-US" sz="10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Any other community group</a:t>
              </a:r>
              <a:endParaRPr kumimoji="0" lang="en-US" sz="1800" b="0" i="0" u="none" strike="noStrike" cap="none" normalizeH="0" baseline="0" dirty="0" smtClean="0">
                <a:ln>
                  <a:noFill/>
                </a:ln>
                <a:solidFill>
                  <a:schemeClr val="tx1"/>
                </a:solidFill>
                <a:effectLst/>
                <a:latin typeface="Arial" pitchFamily="34" charset="0"/>
              </a:endParaRPr>
            </a:p>
          </p:txBody>
        </p:sp>
        <p:sp>
          <p:nvSpPr>
            <p:cNvPr id="16396" name="Text Box 12"/>
            <p:cNvSpPr txBox="1">
              <a:spLocks noChangeArrowheads="1"/>
            </p:cNvSpPr>
            <p:nvPr/>
          </p:nvSpPr>
          <p:spPr bwMode="auto">
            <a:xfrm>
              <a:off x="11214" y="5235"/>
              <a:ext cx="4395" cy="3781"/>
            </a:xfrm>
            <a:prstGeom prst="rect">
              <a:avLst/>
            </a:prstGeom>
            <a:ln>
              <a:headEnd/>
              <a:tailEnd/>
            </a:ln>
            <a:effectLst>
              <a:outerShdw blurRad="50800" dist="38100" dir="2700000" algn="tl" rotWithShape="0">
                <a:prstClr val="black">
                  <a:alpha val="40000"/>
                </a:prstClr>
              </a:outerShdw>
            </a:effectLst>
          </p:spPr>
          <p:style>
            <a:lnRef idx="1">
              <a:schemeClr val="dk1"/>
            </a:lnRef>
            <a:fillRef idx="2">
              <a:schemeClr val="dk1"/>
            </a:fillRef>
            <a:effectRef idx="1">
              <a:schemeClr val="dk1"/>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100" b="1"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Workgroups (WG)</a:t>
              </a:r>
              <a:endParaRPr kumimoji="0" lang="en-US" sz="10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0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Through the PC and community forums and consultation, workgroups will be identified which will focus on issues of particular concern or interest to the Toronto East area. </a:t>
              </a:r>
              <a:endParaRPr kumimoji="0" lang="en-US" sz="10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0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Workgroups will either be client focused (i.e. Recent immigrants, Women/children, Youth and seniors) or issued focused (i.e. employment, services, education &amp; training or citizen &amp; engagement) or be the combination of both depends on the needs specific to Toronto east area. </a:t>
              </a:r>
              <a:endParaRPr kumimoji="0" lang="en-US" sz="10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0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The shape of the workgroups will be confirmed after consultation</a:t>
              </a:r>
              <a:endParaRPr kumimoji="0" lang="en-US" sz="10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endParaRPr>
            </a:p>
          </p:txBody>
        </p:sp>
        <p:sp>
          <p:nvSpPr>
            <p:cNvPr id="16389" name="AutoShape 5"/>
            <p:cNvSpPr>
              <a:spLocks noChangeArrowheads="1"/>
            </p:cNvSpPr>
            <p:nvPr/>
          </p:nvSpPr>
          <p:spPr bwMode="auto">
            <a:xfrm>
              <a:off x="2625" y="9145"/>
              <a:ext cx="10710" cy="1560"/>
            </a:xfrm>
            <a:prstGeom prst="downArrowCallout">
              <a:avLst>
                <a:gd name="adj1" fmla="val 171635"/>
                <a:gd name="adj2" fmla="val 173065"/>
                <a:gd name="adj3" fmla="val 16667"/>
                <a:gd name="adj4" fmla="val 66667"/>
              </a:avLst>
            </a:prstGeom>
            <a:ln>
              <a:headEnd/>
              <a:tailEnd/>
            </a:ln>
          </p:spPr>
          <p:style>
            <a:lnRef idx="1">
              <a:schemeClr val="accent3"/>
            </a:lnRef>
            <a:fillRef idx="2">
              <a:schemeClr val="accent3"/>
            </a:fillRef>
            <a:effectRef idx="1">
              <a:schemeClr val="accent3"/>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smtClean="0">
                  <a:ln>
                    <a:noFill/>
                  </a:ln>
                  <a:solidFill>
                    <a:schemeClr val="tx1"/>
                  </a:solidFill>
                  <a:effectLst/>
                  <a:latin typeface="Calibri" pitchFamily="34" charset="0"/>
                  <a:ea typeface="Calibri" pitchFamily="34" charset="0"/>
                  <a:cs typeface="Times New Roman" pitchFamily="18" charset="0"/>
                </a:rPr>
                <a:t>RECOMMENDATIONS &amp; STRATEGY DEVELOPMENT</a:t>
              </a:r>
              <a:endParaRPr kumimoji="0" lang="en-US" sz="1000" b="0" i="0" u="none" strike="noStrike" cap="none" normalizeH="0" baseline="0" smtClean="0">
                <a:ln>
                  <a:noFill/>
                </a:ln>
                <a:solidFill>
                  <a:schemeClr val="tx1"/>
                </a:solidFill>
                <a:effectLst/>
                <a:latin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Calibri" pitchFamily="34" charset="0"/>
                  <a:ea typeface="Calibri" pitchFamily="34" charset="0"/>
                  <a:cs typeface="Times New Roman" pitchFamily="18" charset="0"/>
                </a:rPr>
                <a:t>A detailed settlement work plan and the governance structure of the project for second phase</a:t>
              </a:r>
              <a:endParaRPr kumimoji="0" lang="en-US" sz="1000" b="0" i="0" u="none" strike="noStrike" cap="none" normalizeH="0" baseline="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endParaRPr>
            </a:p>
          </p:txBody>
        </p:sp>
        <p:sp>
          <p:nvSpPr>
            <p:cNvPr id="16388" name="Text Box 4"/>
            <p:cNvSpPr txBox="1">
              <a:spLocks noChangeArrowheads="1"/>
            </p:cNvSpPr>
            <p:nvPr/>
          </p:nvSpPr>
          <p:spPr bwMode="auto">
            <a:xfrm>
              <a:off x="4095" y="10660"/>
              <a:ext cx="8175" cy="825"/>
            </a:xfrm>
            <a:prstGeom prst="rect">
              <a:avLst/>
            </a:prstGeom>
            <a:ln>
              <a:headEnd/>
              <a:tailEnd/>
            </a:ln>
          </p:spPr>
          <p:style>
            <a:lnRef idx="3">
              <a:schemeClr val="lt1"/>
            </a:lnRef>
            <a:fillRef idx="1">
              <a:schemeClr val="accent3"/>
            </a:fillRef>
            <a:effectRef idx="1">
              <a:schemeClr val="accent3"/>
            </a:effectRef>
            <a:fontRef idx="minor">
              <a:schemeClr val="lt1"/>
            </a:fontRef>
          </p:style>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PHASE 2: 	  </a:t>
              </a:r>
              <a:r>
                <a:rPr kumimoji="0" lang="en-US" sz="1600" b="1"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IMPLEMENTATION</a:t>
              </a:r>
              <a:endParaRPr kumimoji="0" lang="en-US" sz="1000" b="0" i="0" u="none" strike="noStrike" cap="none" normalizeH="0" baseline="0" dirty="0" smtClean="0">
                <a:ln>
                  <a:noFill/>
                </a:ln>
                <a:solidFill>
                  <a:schemeClr val="tx1"/>
                </a:solidFill>
                <a:effectLst/>
                <a:latin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CIC will Call for Proposals</a:t>
              </a:r>
              <a:endParaRPr kumimoji="0" lang="en-US" sz="10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endParaRPr>
            </a:p>
          </p:txBody>
        </p:sp>
        <p:sp>
          <p:nvSpPr>
            <p:cNvPr id="16387" name="AutoShape 3"/>
            <p:cNvSpPr>
              <a:spLocks noChangeArrowheads="1"/>
            </p:cNvSpPr>
            <p:nvPr/>
          </p:nvSpPr>
          <p:spPr bwMode="auto">
            <a:xfrm>
              <a:off x="13260" y="690"/>
              <a:ext cx="2220" cy="1309"/>
            </a:xfrm>
            <a:prstGeom prst="roundRect">
              <a:avLst>
                <a:gd name="adj" fmla="val 16667"/>
              </a:avLst>
            </a:prstGeom>
            <a:solidFill>
              <a:srgbClr val="FFFFFF"/>
            </a:solidFill>
            <a:ln w="19050">
              <a:solidFill>
                <a:schemeClr val="accent3"/>
              </a:solid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1"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LIP Boundaries?</a:t>
              </a:r>
              <a:endParaRPr kumimoji="0" lang="en-US" sz="10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000" b="0" i="1" u="none" strike="noStrike" cap="none" normalizeH="0" baseline="0" dirty="0" smtClean="0">
                  <a:ln>
                    <a:noFill/>
                  </a:ln>
                  <a:solidFill>
                    <a:schemeClr val="tx1"/>
                  </a:solidFill>
                  <a:effectLst/>
                  <a:latin typeface="Calibri" pitchFamily="34" charset="0"/>
                  <a:ea typeface="Calibri" pitchFamily="34" charset="0"/>
                  <a:cs typeface="Arial" pitchFamily="34" charset="0"/>
                </a:rPr>
                <a:t>Victoria Park Ave East</a:t>
              </a:r>
              <a:endParaRPr kumimoji="0" lang="en-US" sz="10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000" b="0" i="1"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O’Connor Dr, North</a:t>
              </a:r>
              <a:endParaRPr kumimoji="0" lang="en-US" sz="10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endParaRPr>
            </a:p>
          </p:txBody>
        </p:sp>
        <p:sp>
          <p:nvSpPr>
            <p:cNvPr id="16386" name="AutoShape 2"/>
            <p:cNvSpPr>
              <a:spLocks noChangeArrowheads="1"/>
            </p:cNvSpPr>
            <p:nvPr/>
          </p:nvSpPr>
          <p:spPr bwMode="auto">
            <a:xfrm>
              <a:off x="547" y="810"/>
              <a:ext cx="2265" cy="1319"/>
            </a:xfrm>
            <a:prstGeom prst="roundRect">
              <a:avLst>
                <a:gd name="adj" fmla="val 16667"/>
              </a:avLst>
            </a:prstGeom>
            <a:solidFill>
              <a:srgbClr val="FFFFFF"/>
            </a:solidFill>
            <a:ln w="19050">
              <a:solidFill>
                <a:schemeClr val="accent3"/>
              </a:solid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1" i="0" u="none" strike="noStrike" cap="none" normalizeH="0" baseline="0" dirty="0" smtClean="0">
                  <a:ln>
                    <a:noFill/>
                  </a:ln>
                  <a:solidFill>
                    <a:schemeClr val="tx1"/>
                  </a:solidFill>
                  <a:effectLst/>
                  <a:latin typeface="Calibri" pitchFamily="34" charset="0"/>
                  <a:ea typeface="Calibri" pitchFamily="34" charset="0"/>
                  <a:cs typeface="Arial" pitchFamily="34" charset="0"/>
                </a:rPr>
                <a:t>LIP Boundaries?</a:t>
              </a:r>
              <a:endParaRPr kumimoji="0" lang="en-US" sz="10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000" b="0" i="1"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Don River in West</a:t>
              </a:r>
              <a:endParaRPr kumimoji="0" lang="en-US" sz="10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000" b="0" i="1" u="none" strike="noStrike" cap="none" normalizeH="0" baseline="0" dirty="0" smtClean="0">
                  <a:ln>
                    <a:noFill/>
                  </a:ln>
                  <a:solidFill>
                    <a:schemeClr val="tx1"/>
                  </a:solidFill>
                  <a:effectLst/>
                  <a:latin typeface="Calibri" pitchFamily="34" charset="0"/>
                  <a:ea typeface="Calibri" pitchFamily="34" charset="0"/>
                  <a:cs typeface="Arial" pitchFamily="34" charset="0"/>
                </a:rPr>
                <a:t>Lake Ontario in South</a:t>
              </a:r>
              <a:endParaRPr kumimoji="0" lang="en-US" sz="10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endParaRPr>
            </a:p>
          </p:txBody>
        </p:sp>
      </p:grpSp>
      <p:sp>
        <p:nvSpPr>
          <p:cNvPr id="16415" name="Rectangle 31"/>
          <p:cNvSpPr>
            <a:spLocks noChangeArrowheads="1"/>
          </p:cNvSpPr>
          <p:nvPr/>
        </p:nvSpPr>
        <p:spPr bwMode="auto">
          <a:xfrm>
            <a:off x="0" y="4572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1000125" algn="l"/>
              </a:tabLst>
            </a:pPr>
            <a:r>
              <a:rPr kumimoji="0" lang="en-US" sz="1800" b="0" i="0" u="none" strike="noStrike" cap="none" normalizeH="0" baseline="0" smtClean="0">
                <a:ln>
                  <a:noFill/>
                </a:ln>
                <a:solidFill>
                  <a:schemeClr val="tx1"/>
                </a:solidFill>
                <a:effectLst/>
                <a:latin typeface="Arial" pitchFamily="34" charset="0"/>
              </a:rPr>
              <a:t/>
            </a:r>
            <a:br>
              <a:rPr kumimoji="0" lang="en-US" sz="1800" b="0" i="0" u="none" strike="noStrike" cap="none" normalizeH="0" baseline="0" smtClean="0">
                <a:ln>
                  <a:noFill/>
                </a:ln>
                <a:solidFill>
                  <a:schemeClr val="tx1"/>
                </a:solidFill>
                <a:effectLst/>
                <a:latin typeface="Arial" pitchFamily="34" charset="0"/>
              </a:rPr>
            </a:br>
            <a:endParaRPr kumimoji="0" lang="en-US" sz="1800" b="0" i="0" u="none" strike="noStrike" cap="none" normalizeH="0" baseline="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1000125" algn="l"/>
              </a:tabLst>
            </a:pPr>
            <a:r>
              <a:rPr kumimoji="0" lang="en-US" sz="1100" b="0" i="0" u="none" strike="noStrike" cap="none" normalizeH="0" baseline="0" smtClean="0">
                <a:ln>
                  <a:noFill/>
                </a:ln>
                <a:solidFill>
                  <a:schemeClr val="tx1"/>
                </a:solidFill>
                <a:effectLst/>
                <a:latin typeface="Calibri" pitchFamily="34" charset="0"/>
                <a:ea typeface="Calibri" pitchFamily="34" charset="0"/>
                <a:cs typeface="Times New Roman" pitchFamily="18" charset="0"/>
              </a:rPr>
              <a:t>	</a:t>
            </a:r>
            <a:endParaRPr kumimoji="0" lang="en-US" sz="1000" b="0" i="0" u="none" strike="noStrike" cap="none" normalizeH="0" baseline="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1000125" algn="l"/>
              </a:tabLst>
            </a:pPr>
            <a:endParaRPr kumimoji="0" lang="en-US" sz="1800" b="0" i="0" u="none" strike="noStrike" cap="none" normalizeH="0" baseline="0" smtClean="0">
              <a:ln>
                <a:noFill/>
              </a:ln>
              <a:solidFill>
                <a:schemeClr val="tx1"/>
              </a:solidFill>
              <a:effectLst/>
              <a:latin typeface="Arial" pitchFamily="34" charset="0"/>
            </a:endParaRPr>
          </a:p>
        </p:txBody>
      </p:sp>
      <p:sp>
        <p:nvSpPr>
          <p:cNvPr id="22" name="Left Arrow 21"/>
          <p:cNvSpPr/>
          <p:nvPr/>
        </p:nvSpPr>
        <p:spPr>
          <a:xfrm rot="16200000">
            <a:off x="1423416" y="2538985"/>
            <a:ext cx="228600" cy="484632"/>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Left Arrow 22"/>
          <p:cNvSpPr/>
          <p:nvPr/>
        </p:nvSpPr>
        <p:spPr>
          <a:xfrm rot="16200000">
            <a:off x="4471416" y="2538984"/>
            <a:ext cx="228600" cy="484632"/>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Left Arrow 23"/>
          <p:cNvSpPr/>
          <p:nvPr/>
        </p:nvSpPr>
        <p:spPr>
          <a:xfrm rot="16200000">
            <a:off x="7187183" y="2538984"/>
            <a:ext cx="228600" cy="484632"/>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ight Arrow 24"/>
          <p:cNvSpPr/>
          <p:nvPr/>
        </p:nvSpPr>
        <p:spPr>
          <a:xfrm>
            <a:off x="2819400" y="3733800"/>
            <a:ext cx="381000" cy="3048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ight Arrow 25"/>
          <p:cNvSpPr/>
          <p:nvPr/>
        </p:nvSpPr>
        <p:spPr>
          <a:xfrm>
            <a:off x="6019800" y="3810000"/>
            <a:ext cx="381000" cy="3048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Down Arrow 26"/>
          <p:cNvSpPr/>
          <p:nvPr/>
        </p:nvSpPr>
        <p:spPr>
          <a:xfrm>
            <a:off x="4343400" y="1066800"/>
            <a:ext cx="304800" cy="1524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31</TotalTime>
  <Words>330</Words>
  <Application>Microsoft Office PowerPoint</Application>
  <PresentationFormat>On-screen Show (4:3)</PresentationFormat>
  <Paragraphs>38</Paragraphs>
  <Slides>1</Slides>
  <Notes>0</Notes>
  <HiddenSlides>0</HiddenSlides>
  <MMClips>0</MMClips>
  <ScaleCrop>false</ScaleCrop>
  <HeadingPairs>
    <vt:vector size="4" baseType="variant">
      <vt:variant>
        <vt:lpstr>Theme</vt:lpstr>
      </vt:variant>
      <vt:variant>
        <vt:i4>1</vt:i4>
      </vt:variant>
      <vt:variant>
        <vt:lpstr>Slide Titles</vt:lpstr>
      </vt:variant>
      <vt:variant>
        <vt:i4>1</vt:i4>
      </vt:variant>
    </vt:vector>
  </HeadingPairs>
  <TitlesOfParts>
    <vt:vector size="2" baseType="lpstr">
      <vt:lpstr>Office Theme</vt:lpstr>
      <vt:lpstr>Slide 1</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mhassan</dc:creator>
  <cp:lastModifiedBy>mhayat</cp:lastModifiedBy>
  <cp:revision>8</cp:revision>
  <dcterms:created xsi:type="dcterms:W3CDTF">2010-01-26T14:26:39Z</dcterms:created>
  <dcterms:modified xsi:type="dcterms:W3CDTF">2011-07-19T19:16:49Z</dcterms:modified>
</cp:coreProperties>
</file>